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9" r:id="rId10"/>
    <p:sldId id="264" r:id="rId11"/>
    <p:sldId id="265" r:id="rId12"/>
    <p:sldId id="270" r:id="rId13"/>
    <p:sldId id="266" r:id="rId14"/>
    <p:sldId id="278" r:id="rId15"/>
    <p:sldId id="271" r:id="rId16"/>
    <p:sldId id="272" r:id="rId17"/>
    <p:sldId id="273" r:id="rId18"/>
    <p:sldId id="267" r:id="rId19"/>
    <p:sldId id="268" r:id="rId20"/>
    <p:sldId id="274" r:id="rId21"/>
    <p:sldId id="280" r:id="rId22"/>
    <p:sldId id="277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3769" autoAdjust="0"/>
  </p:normalViewPr>
  <p:slideViewPr>
    <p:cSldViewPr>
      <p:cViewPr varScale="1">
        <p:scale>
          <a:sx n="59" d="100"/>
          <a:sy n="59" d="100"/>
        </p:scale>
        <p:origin x="-84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A44A-46BF-49FF-BC08-937C7AC0096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BFB2-CC8E-4A28-8CD1-1E8159D088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A44A-46BF-49FF-BC08-937C7AC0096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BFB2-CC8E-4A28-8CD1-1E8159D088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A44A-46BF-49FF-BC08-937C7AC0096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BFB2-CC8E-4A28-8CD1-1E8159D088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A44A-46BF-49FF-BC08-937C7AC0096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BFB2-CC8E-4A28-8CD1-1E8159D088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A44A-46BF-49FF-BC08-937C7AC0096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BFB2-CC8E-4A28-8CD1-1E8159D088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A44A-46BF-49FF-BC08-937C7AC0096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BFB2-CC8E-4A28-8CD1-1E8159D088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A44A-46BF-49FF-BC08-937C7AC0096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BFB2-CC8E-4A28-8CD1-1E8159D088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A44A-46BF-49FF-BC08-937C7AC0096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BFB2-CC8E-4A28-8CD1-1E8159D088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A44A-46BF-49FF-BC08-937C7AC0096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BFB2-CC8E-4A28-8CD1-1E8159D088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A44A-46BF-49FF-BC08-937C7AC0096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BFB2-CC8E-4A28-8CD1-1E8159D088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0A44A-46BF-49FF-BC08-937C7AC0096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BFB2-CC8E-4A28-8CD1-1E8159D088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0A44A-46BF-49FF-BC08-937C7AC0096E}" type="datetimeFigureOut">
              <a:rPr lang="ru-RU" smtClean="0"/>
              <a:pPr/>
              <a:t>10.02.2015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BBFB2-CC8E-4A28-8CD1-1E8159D088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Экологический проект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Сделаем поселок чище».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500570"/>
            <a:ext cx="4757726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Работу выполнила: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Чадаева Т.В.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Ученица 10 класса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Руководитель: учитель биологии Старостина Т.М.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Определение количества мусора: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0980" cy="437822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14470"/>
                <a:gridCol w="1214446"/>
                <a:gridCol w="1293486"/>
                <a:gridCol w="1371600"/>
                <a:gridCol w="1388505"/>
                <a:gridCol w="1438473"/>
              </a:tblGrid>
              <a:tr h="592597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Виды мусора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Масса хлама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18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1-я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2-я</a:t>
                      </a:r>
                      <a:r>
                        <a:rPr lang="ru-RU" baseline="0" dirty="0" smtClean="0"/>
                        <a:t> неделя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3-я неделя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4-я неделя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</a:tr>
              <a:tr h="549342">
                <a:tc>
                  <a:txBody>
                    <a:bodyPr/>
                    <a:lstStyle/>
                    <a:p>
                      <a:r>
                        <a:rPr lang="ru-RU" dirty="0" smtClean="0"/>
                        <a:t>Бумага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400г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500г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300г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600г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1800г</a:t>
                      </a:r>
                    </a:p>
                  </a:txBody>
                  <a:tcPr/>
                </a:tc>
              </a:tr>
              <a:tr h="549342">
                <a:tc>
                  <a:txBody>
                    <a:bodyPr/>
                    <a:lstStyle/>
                    <a:p>
                      <a:r>
                        <a:rPr lang="ru-RU" dirty="0" smtClean="0"/>
                        <a:t>Пластик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200г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400г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1250г</a:t>
                      </a:r>
                      <a:endParaRPr lang="ru-RU" dirty="0"/>
                    </a:p>
                  </a:txBody>
                  <a:tcPr/>
                </a:tc>
              </a:tr>
              <a:tr h="549342">
                <a:tc>
                  <a:txBody>
                    <a:bodyPr/>
                    <a:lstStyle/>
                    <a:p>
                      <a:r>
                        <a:rPr lang="ru-RU" dirty="0" smtClean="0"/>
                        <a:t>Стекло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1000г</a:t>
                      </a:r>
                      <a:endParaRPr lang="ru-RU" dirty="0"/>
                    </a:p>
                  </a:txBody>
                  <a:tcPr/>
                </a:tc>
              </a:tr>
              <a:tr h="948179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Органические остатки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1100г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1200г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1250г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4550г</a:t>
                      </a:r>
                      <a:endParaRPr lang="ru-RU" dirty="0"/>
                    </a:p>
                  </a:txBody>
                  <a:tcPr/>
                </a:tc>
              </a:tr>
              <a:tr h="549342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2600г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1550г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2450г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8600г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Понедельник         Вторник                    Среда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Четверг                    Пятница                  Суббота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Всего</a:t>
            </a:r>
          </a:p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071546"/>
            <a:ext cx="200026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600г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071546"/>
            <a:ext cx="207170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400г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1071546"/>
            <a:ext cx="200026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800г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214686"/>
            <a:ext cx="207170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700г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3214686"/>
            <a:ext cx="214314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600г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3214686"/>
            <a:ext cx="207170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200г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5572140"/>
            <a:ext cx="207170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3300г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V4SJCQLW5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4099301" cy="5768975"/>
          </a:xfrm>
        </p:spPr>
      </p:pic>
      <p:pic>
        <p:nvPicPr>
          <p:cNvPr id="5" name="Рисунок 4" descr="xggyAtCZ7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71480"/>
            <a:ext cx="4429124" cy="5715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6000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500193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Промежуток времени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Количество мусора</a:t>
                      </a:r>
                      <a:endParaRPr lang="ru-RU" sz="3200" dirty="0"/>
                    </a:p>
                  </a:txBody>
                  <a:tcPr/>
                </a:tc>
              </a:tr>
              <a:tr h="1500193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За неделю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93кг</a:t>
                      </a:r>
                      <a:endParaRPr lang="ru-RU" sz="3200" dirty="0"/>
                    </a:p>
                  </a:txBody>
                  <a:tcPr/>
                </a:tc>
              </a:tr>
              <a:tr h="1500193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За месяц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278кг</a:t>
                      </a:r>
                      <a:endParaRPr lang="ru-RU" sz="3200" dirty="0"/>
                    </a:p>
                  </a:txBody>
                  <a:tcPr/>
                </a:tc>
              </a:tr>
              <a:tr h="1500193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За учебный год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2502кг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Где можно встретить мусор: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140968"/>
            <a:ext cx="8229600" cy="3384376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На остановке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 посадках, возле дорог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Возле домов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Около организаций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 берегам рек, оврагов.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59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143404" cy="3000375"/>
          </a:xfrm>
        </p:spPr>
      </p:pic>
      <p:pic>
        <p:nvPicPr>
          <p:cNvPr id="5" name="Рисунок 4" descr="SAM_1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291"/>
            <a:ext cx="4214810" cy="3000396"/>
          </a:xfrm>
          <a:prstGeom prst="rect">
            <a:avLst/>
          </a:prstGeom>
        </p:spPr>
      </p:pic>
      <p:pic>
        <p:nvPicPr>
          <p:cNvPr id="6" name="Рисунок 5" descr="Изображение 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429000"/>
            <a:ext cx="4214842" cy="3214710"/>
          </a:xfrm>
          <a:prstGeom prst="rect">
            <a:avLst/>
          </a:prstGeom>
        </p:spPr>
      </p:pic>
      <p:pic>
        <p:nvPicPr>
          <p:cNvPr id="7" name="Рисунок 6" descr="Изображение 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429000"/>
            <a:ext cx="4143404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00061"/>
          <a:ext cx="8229600" cy="585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76316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Отходы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Скорость разложения</a:t>
                      </a:r>
                      <a:endParaRPr lang="ru-RU" sz="2400" b="0" dirty="0"/>
                    </a:p>
                  </a:txBody>
                  <a:tcPr/>
                </a:tc>
              </a:tr>
              <a:tr h="976316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Бумага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До 2-х лет</a:t>
                      </a:r>
                      <a:endParaRPr lang="ru-RU" sz="2400" b="0" dirty="0"/>
                    </a:p>
                  </a:txBody>
                  <a:tcPr/>
                </a:tc>
              </a:tr>
              <a:tr h="976316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Металл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Около 90 лет</a:t>
                      </a:r>
                      <a:endParaRPr lang="ru-RU" sz="2400" b="0" dirty="0"/>
                    </a:p>
                  </a:txBody>
                  <a:tcPr/>
                </a:tc>
              </a:tr>
              <a:tr h="976316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Полиэтилен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Около 200 лет</a:t>
                      </a:r>
                      <a:endParaRPr lang="ru-RU" sz="2400" b="0" dirty="0"/>
                    </a:p>
                  </a:txBody>
                  <a:tcPr/>
                </a:tc>
              </a:tr>
              <a:tr h="976316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Стекло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Около 1000 лет</a:t>
                      </a:r>
                      <a:endParaRPr lang="ru-RU" sz="2400" b="0" dirty="0"/>
                    </a:p>
                  </a:txBody>
                  <a:tcPr/>
                </a:tc>
              </a:tr>
              <a:tr h="976316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Пластик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Большинство не разлагаются </a:t>
                      </a:r>
                      <a:endParaRPr lang="ru-RU" sz="2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19" y="214290"/>
          <a:ext cx="8644000" cy="6215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800"/>
                <a:gridCol w="1728800"/>
                <a:gridCol w="1728800"/>
                <a:gridCol w="1728800"/>
                <a:gridCol w="1728800"/>
              </a:tblGrid>
              <a:tr h="15537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воде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Металл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Пластик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Фрукт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Бумага</a:t>
                      </a:r>
                      <a:endParaRPr lang="ru-RU" sz="2400" dirty="0"/>
                    </a:p>
                  </a:txBody>
                  <a:tcPr/>
                </a:tc>
              </a:tr>
              <a:tr h="15537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Сразу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Опустился</a:t>
                      </a:r>
                      <a:r>
                        <a:rPr lang="ru-RU" sz="2400" baseline="0" dirty="0" smtClean="0"/>
                        <a:t> на дно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Остался</a:t>
                      </a:r>
                      <a:r>
                        <a:rPr lang="ru-RU" sz="2400" baseline="0" dirty="0" smtClean="0"/>
                        <a:t> на поверхности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Остался на поверхности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Намокла</a:t>
                      </a:r>
                      <a:endParaRPr lang="ru-RU" sz="2400" dirty="0"/>
                    </a:p>
                  </a:txBody>
                  <a:tcPr/>
                </a:tc>
              </a:tr>
              <a:tr h="15537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Через неделю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Без изменений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Без изменений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Разбухнет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Начала распадаться</a:t>
                      </a:r>
                      <a:endParaRPr lang="ru-RU" sz="2400" dirty="0"/>
                    </a:p>
                  </a:txBody>
                  <a:tcPr/>
                </a:tc>
              </a:tr>
              <a:tr h="15537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Через месяц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Произошли изменения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Без изменений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Разложился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313"/>
          <a:ext cx="8229600" cy="614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53591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почве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Металл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Пластик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Фрукт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Бумага</a:t>
                      </a:r>
                      <a:endParaRPr lang="ru-RU" sz="2400" dirty="0"/>
                    </a:p>
                  </a:txBody>
                  <a:tcPr/>
                </a:tc>
              </a:tr>
              <a:tr h="153591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Сразу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/>
                </a:tc>
              </a:tr>
              <a:tr h="153591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Через неделю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Без изменений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Без изменений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Разбухнет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Небольшие изменения</a:t>
                      </a:r>
                      <a:endParaRPr lang="ru-RU" sz="2400" dirty="0"/>
                    </a:p>
                  </a:txBody>
                  <a:tcPr/>
                </a:tc>
              </a:tr>
              <a:tr h="153591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Через месяц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Незначительные</a:t>
                      </a:r>
                      <a:r>
                        <a:rPr lang="ru-RU" sz="2400" baseline="0" dirty="0" smtClean="0"/>
                        <a:t> изменения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Без изменений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Сильные изменения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Сильные изменения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572428" cy="142876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Цель: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525963"/>
          </a:xfrm>
        </p:spPr>
        <p:txBody>
          <a:bodyPr/>
          <a:lstStyle/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изучить санитарное состояние р.п.Исса и способы утилизации отходов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Борьба с мусором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3714776"/>
          </a:xfrm>
        </p:spPr>
        <p:txBody>
          <a:bodyPr>
            <a:normAutofit fontScale="92500" lnSpcReduction="2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Уборка территорий школы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Уборка водных источников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Уборка территорий предприятий, организаций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Уборка территорий около домовладений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Сбор макулатуры, металлолома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Экологические акции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643314"/>
            <a:ext cx="4143404" cy="2928958"/>
          </a:xfrm>
        </p:spPr>
      </p:pic>
      <p:pic>
        <p:nvPicPr>
          <p:cNvPr id="5" name="Рисунок 4" descr="DSCN1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85727"/>
            <a:ext cx="4143404" cy="2928959"/>
          </a:xfrm>
          <a:prstGeom prst="rect">
            <a:avLst/>
          </a:prstGeom>
        </p:spPr>
      </p:pic>
      <p:pic>
        <p:nvPicPr>
          <p:cNvPr id="6" name="Рисунок 5" descr="DSCN5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00" y="300000"/>
            <a:ext cx="4129124" cy="2914686"/>
          </a:xfrm>
          <a:prstGeom prst="rect">
            <a:avLst/>
          </a:prstGeom>
        </p:spPr>
      </p:pic>
      <p:pic>
        <p:nvPicPr>
          <p:cNvPr id="7" name="Рисунок 6" descr="DSCN18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643314"/>
            <a:ext cx="4143404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76750" y="3286124"/>
            <a:ext cx="4441300" cy="3330975"/>
          </a:xfrm>
        </p:spPr>
      </p:pic>
      <p:pic>
        <p:nvPicPr>
          <p:cNvPr id="5" name="Рисунок 4" descr="Изображение 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00" y="150000"/>
            <a:ext cx="4350562" cy="326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Пожелания жителей района: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786346"/>
          </a:xfrm>
        </p:spPr>
        <p:txBody>
          <a:bodyPr>
            <a:normAutofit fontScale="85000" lnSpcReduction="2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Те, кто заключил договор с ЖКХ (1700 человек) создать временной график вывоза отходов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Разместить Больше урн по поселку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Разъяснительные работы с населением через СМИ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Разъяснительные работы в школе.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Организовать пункт приема макулатуры, стеклотары.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Чаще проводить санитарные дни в поселке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Открытие пунктов по сбору перегоревших ртутных ламп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Памятка: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14490"/>
            <a:ext cx="8229600" cy="504351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систематически проводи уборку территории около школы, дома;</a:t>
            </a:r>
          </a:p>
          <a:p>
            <a:pPr lvl="0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не бросай, куда попало мусор;</a:t>
            </a:r>
          </a:p>
          <a:p>
            <a:pPr lvl="0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не оставляй мусор в лесу, около водоема, на месте отдыха;</a:t>
            </a:r>
          </a:p>
          <a:p>
            <a:pPr lvl="0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собирай и сдавай макулатуру (сохраняя при этом природные ресурсы);</a:t>
            </a:r>
          </a:p>
          <a:p>
            <a:pPr lvl="0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сдавай стеклотару, металлолом;</a:t>
            </a:r>
          </a:p>
          <a:p>
            <a:pPr lvl="0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экономно используй тетради, бумагу (например, оборотную сторону);</a:t>
            </a:r>
          </a:p>
          <a:p>
            <a:pPr lvl="0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аккуратно обращайся с учебниками, книгами;</a:t>
            </a:r>
          </a:p>
          <a:p>
            <a:pPr lvl="0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бережно относись к вещам, чтобы они дольше служили нам;</a:t>
            </a:r>
          </a:p>
          <a:p>
            <a:pPr lvl="0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отдай вещи, которые не носишь, нуждающимся;</a:t>
            </a:r>
          </a:p>
          <a:p>
            <a:pPr lvl="0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при приготовлении пищи старайся не превращать в отходы полезные продукты;</a:t>
            </a:r>
          </a:p>
          <a:p>
            <a:pPr lvl="0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дай вещи «вторую жизнь»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Задачи: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Познакомиться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 видами мусора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Выявить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причины увеличения мусора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Изучить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способы переработки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мусорА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Выявить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места свалок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мусора в р.п.Исса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Выявить способы утилизации отходов жителей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р.п.Исса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Обобщить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полученную информацию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Выяснить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 что можно сделать для уменьшения количества мусора 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р.п.Исса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Гипотеза: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229600" cy="2620888"/>
          </a:xfrm>
        </p:spPr>
        <p:txBody>
          <a:bodyPr>
            <a:normAutofit fontScale="925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Предположим – совместные действия жителей посёлка, работников ЖКХ, органов местного самоуправления, а также СМИ – единственный способ решения проблемы мусора в поселке.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Метод исследования: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291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мониторинг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количества мусора</a:t>
            </a:r>
          </a:p>
          <a:p>
            <a:pPr lvl="2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дома</a:t>
            </a:r>
          </a:p>
          <a:p>
            <a:pPr lvl="2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 школе</a:t>
            </a:r>
          </a:p>
          <a:p>
            <a:pPr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Анализ разложения разных видов мусора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2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 воде</a:t>
            </a:r>
          </a:p>
          <a:p>
            <a:pPr lvl="2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 почве</a:t>
            </a:r>
          </a:p>
          <a:p>
            <a:pPr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Изучение мест свалок мусора в поселке и анализ их состояния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Какой бывает мусор?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</a:p>
          <a:p>
            <a:pPr>
              <a:buNone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Бытовой               Промышленный           Спецотходы       </a:t>
            </a:r>
          </a:p>
          <a:p>
            <a:pPr>
              <a:buNone/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Бумага                        Радиоактивные отходы                 Батарейки</a:t>
            </a:r>
          </a:p>
          <a:p>
            <a:pPr>
              <a:buNone/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Стекло                        Ртуть и её соединения                  Остатки красок</a:t>
            </a:r>
          </a:p>
          <a:p>
            <a:pPr>
              <a:buNone/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Металл                    Мышьяк и его соединения       Остатки косметики</a:t>
            </a:r>
          </a:p>
          <a:p>
            <a:pPr>
              <a:buNone/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Пластик                    Соединения свинца и др.        Ртутные термометры</a:t>
            </a:r>
          </a:p>
          <a:p>
            <a:pPr>
              <a:buNone/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Полиэтилен                                                                              Автокосметика</a:t>
            </a:r>
          </a:p>
          <a:p>
            <a:pPr>
              <a:buNone/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Текстиль</a:t>
            </a:r>
          </a:p>
          <a:p>
            <a:pPr>
              <a:buNone/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Дерево</a:t>
            </a:r>
          </a:p>
          <a:p>
            <a:pPr>
              <a:buNone/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Железо</a:t>
            </a:r>
          </a:p>
          <a:p>
            <a:pPr>
              <a:buNone/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Резина и др 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rot="10800000" flipV="1">
            <a:off x="2857488" y="1214422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4251323" y="160653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072066" y="1214422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Причины увеличения мусора: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3543312"/>
          </a:xfrm>
        </p:spPr>
        <p:txBody>
          <a:bodyPr>
            <a:normAutofit lnSpcReduction="10000"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рост производства товаров одноразового использования;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увеличение количества ярких, синтетических упаковок;</a:t>
            </a:r>
          </a:p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повышение уровня жизни, позволяющие пригодные к использованию вещи заменять новыми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Безответственное отношение к проблеме самих жителей поселка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500570"/>
            <a:ext cx="3133582" cy="2357430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214818"/>
            <a:ext cx="3786214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Способы утилизации мусора: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Договор с ЖКХ (50%)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Сжигают (30%)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Отвозят самостоятельно на свалку (10%)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Выбрасывают (10%)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393389"/>
            <a:ext cx="3286148" cy="2464611"/>
          </a:xfrm>
          <a:prstGeom prst="rect">
            <a:avLst/>
          </a:prstGeo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929066"/>
            <a:ext cx="3571900" cy="267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09" y="3053950"/>
            <a:ext cx="4699223" cy="3524417"/>
          </a:xfrm>
        </p:spPr>
      </p:pic>
      <p:pic>
        <p:nvPicPr>
          <p:cNvPr id="5" name="Рисунок 4" descr="Изображ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00" y="150000"/>
            <a:ext cx="4279124" cy="320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588</Words>
  <Application>Microsoft Office PowerPoint</Application>
  <PresentationFormat>Экран (4:3)</PresentationFormat>
  <Paragraphs>194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Экологический проект « Сделаем поселок чище».</vt:lpstr>
      <vt:lpstr>Цель:</vt:lpstr>
      <vt:lpstr>Задачи:</vt:lpstr>
      <vt:lpstr>Гипотеза:</vt:lpstr>
      <vt:lpstr>Метод исследования:</vt:lpstr>
      <vt:lpstr>Какой бывает мусор?  </vt:lpstr>
      <vt:lpstr>Причины увеличения мусора:</vt:lpstr>
      <vt:lpstr>Способы утилизации мусора:</vt:lpstr>
      <vt:lpstr>Слайд 9</vt:lpstr>
      <vt:lpstr>Определение количества мусора:</vt:lpstr>
      <vt:lpstr>Слайд 11</vt:lpstr>
      <vt:lpstr>Слайд 12</vt:lpstr>
      <vt:lpstr>Слайд 13</vt:lpstr>
      <vt:lpstr>Где можно встретить мусор:</vt:lpstr>
      <vt:lpstr>Слайд 15</vt:lpstr>
      <vt:lpstr>Слайд 16</vt:lpstr>
      <vt:lpstr>Слайд 17</vt:lpstr>
      <vt:lpstr>Слайд 18</vt:lpstr>
      <vt:lpstr>Слайд 19</vt:lpstr>
      <vt:lpstr>Борьба с мусором</vt:lpstr>
      <vt:lpstr>Слайд 21</vt:lpstr>
      <vt:lpstr>Слайд 22</vt:lpstr>
      <vt:lpstr>Пожелания жителей района:</vt:lpstr>
      <vt:lpstr>Памятка: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биологии:  «Бытовые отходы человечества. Как спасти своё село от мусора».</dc:title>
  <dc:creator>Admin</dc:creator>
  <cp:lastModifiedBy>User</cp:lastModifiedBy>
  <cp:revision>44</cp:revision>
  <dcterms:created xsi:type="dcterms:W3CDTF">2015-01-21T11:29:46Z</dcterms:created>
  <dcterms:modified xsi:type="dcterms:W3CDTF">2015-02-10T07:36:20Z</dcterms:modified>
</cp:coreProperties>
</file>